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9" r:id="rId1"/>
  </p:sldMasterIdLst>
  <p:notesMasterIdLst>
    <p:notesMasterId r:id="rId19"/>
  </p:notesMasterIdLst>
  <p:sldIdLst>
    <p:sldId id="256" r:id="rId2"/>
    <p:sldId id="308" r:id="rId3"/>
    <p:sldId id="333" r:id="rId4"/>
    <p:sldId id="327" r:id="rId5"/>
    <p:sldId id="334" r:id="rId6"/>
    <p:sldId id="328" r:id="rId7"/>
    <p:sldId id="336" r:id="rId8"/>
    <p:sldId id="329" r:id="rId9"/>
    <p:sldId id="337" r:id="rId10"/>
    <p:sldId id="330" r:id="rId11"/>
    <p:sldId id="339" r:id="rId12"/>
    <p:sldId id="338" r:id="rId13"/>
    <p:sldId id="335" r:id="rId14"/>
    <p:sldId id="332" r:id="rId15"/>
    <p:sldId id="322" r:id="rId16"/>
    <p:sldId id="306" r:id="rId17"/>
    <p:sldId id="30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746"/>
    <p:restoredTop sz="86126"/>
  </p:normalViewPr>
  <p:slideViewPr>
    <p:cSldViewPr snapToGrid="0" snapToObjects="1">
      <p:cViewPr>
        <p:scale>
          <a:sx n="95" d="100"/>
          <a:sy n="95" d="100"/>
        </p:scale>
        <p:origin x="352" y="464"/>
      </p:cViewPr>
      <p:guideLst/>
    </p:cSldViewPr>
  </p:slideViewPr>
  <p:notesTextViewPr>
    <p:cViewPr>
      <p:scale>
        <a:sx n="1" d="1"/>
        <a:sy n="1" d="1"/>
      </p:scale>
      <p:origin x="0" y="0"/>
    </p:cViewPr>
  </p:notesTextViewPr>
  <p:sorterViewPr>
    <p:cViewPr>
      <p:scale>
        <a:sx n="70" d="100"/>
        <a:sy n="7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f>
</file>

<file path=ppt/media/image11.tiff>
</file>

<file path=ppt/media/image12.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C434AA-61BF-6A4B-98AC-9C3AB19EDB82}" type="datetimeFigureOut">
              <a:rPr lang="en-US" smtClean="0"/>
              <a:t>2/14/17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1AF460-9C04-1440-870E-913287B222BB}" type="slidenum">
              <a:rPr lang="en-US" smtClean="0"/>
              <a:t>‹#›</a:t>
            </a:fld>
            <a:endParaRPr lang="en-US"/>
          </a:p>
        </p:txBody>
      </p:sp>
    </p:spTree>
    <p:extLst>
      <p:ext uri="{BB962C8B-B14F-4D97-AF65-F5344CB8AC3E}">
        <p14:creationId xmlns:p14="http://schemas.microsoft.com/office/powerpoint/2010/main" val="1386353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a:t>
            </a:fld>
            <a:endParaRPr lang="en-US"/>
          </a:p>
        </p:txBody>
      </p:sp>
    </p:spTree>
    <p:extLst>
      <p:ext uri="{BB962C8B-B14F-4D97-AF65-F5344CB8AC3E}">
        <p14:creationId xmlns:p14="http://schemas.microsoft.com/office/powerpoint/2010/main" val="16225974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10</a:t>
            </a:fld>
            <a:endParaRPr lang="en-US"/>
          </a:p>
        </p:txBody>
      </p:sp>
    </p:spTree>
    <p:extLst>
      <p:ext uri="{BB962C8B-B14F-4D97-AF65-F5344CB8AC3E}">
        <p14:creationId xmlns:p14="http://schemas.microsoft.com/office/powerpoint/2010/main" val="1344975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11</a:t>
            </a:fld>
            <a:endParaRPr lang="en-US"/>
          </a:p>
        </p:txBody>
      </p:sp>
    </p:spTree>
    <p:extLst>
      <p:ext uri="{BB962C8B-B14F-4D97-AF65-F5344CB8AC3E}">
        <p14:creationId xmlns:p14="http://schemas.microsoft.com/office/powerpoint/2010/main" val="14318175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12</a:t>
            </a:fld>
            <a:endParaRPr lang="en-US"/>
          </a:p>
        </p:txBody>
      </p:sp>
    </p:spTree>
    <p:extLst>
      <p:ext uri="{BB962C8B-B14F-4D97-AF65-F5344CB8AC3E}">
        <p14:creationId xmlns:p14="http://schemas.microsoft.com/office/powerpoint/2010/main" val="1541305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13</a:t>
            </a:fld>
            <a:endParaRPr lang="en-US"/>
          </a:p>
        </p:txBody>
      </p:sp>
    </p:spTree>
    <p:extLst>
      <p:ext uri="{BB962C8B-B14F-4D97-AF65-F5344CB8AC3E}">
        <p14:creationId xmlns:p14="http://schemas.microsoft.com/office/powerpoint/2010/main" val="12871601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14</a:t>
            </a:fld>
            <a:endParaRPr lang="en-US"/>
          </a:p>
        </p:txBody>
      </p:sp>
    </p:spTree>
    <p:extLst>
      <p:ext uri="{BB962C8B-B14F-4D97-AF65-F5344CB8AC3E}">
        <p14:creationId xmlns:p14="http://schemas.microsoft.com/office/powerpoint/2010/main" val="11904705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1AF460-9C04-1440-870E-913287B222BB}" type="slidenum">
              <a:rPr lang="en-US" smtClean="0"/>
              <a:t>15</a:t>
            </a:fld>
            <a:endParaRPr lang="en-US"/>
          </a:p>
        </p:txBody>
      </p:sp>
    </p:spTree>
    <p:extLst>
      <p:ext uri="{BB962C8B-B14F-4D97-AF65-F5344CB8AC3E}">
        <p14:creationId xmlns:p14="http://schemas.microsoft.com/office/powerpoint/2010/main" val="3754124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16</a:t>
            </a:fld>
            <a:endParaRPr lang="en-US"/>
          </a:p>
        </p:txBody>
      </p:sp>
    </p:spTree>
    <p:extLst>
      <p:ext uri="{BB962C8B-B14F-4D97-AF65-F5344CB8AC3E}">
        <p14:creationId xmlns:p14="http://schemas.microsoft.com/office/powerpoint/2010/main" val="18694701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17</a:t>
            </a:fld>
            <a:endParaRPr lang="en-US"/>
          </a:p>
        </p:txBody>
      </p:sp>
    </p:spTree>
    <p:extLst>
      <p:ext uri="{BB962C8B-B14F-4D97-AF65-F5344CB8AC3E}">
        <p14:creationId xmlns:p14="http://schemas.microsoft.com/office/powerpoint/2010/main" val="721677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1AF460-9C04-1440-870E-913287B222BB}" type="slidenum">
              <a:rPr lang="en-US" smtClean="0"/>
              <a:t>2</a:t>
            </a:fld>
            <a:endParaRPr lang="en-US"/>
          </a:p>
        </p:txBody>
      </p:sp>
    </p:spTree>
    <p:extLst>
      <p:ext uri="{BB962C8B-B14F-4D97-AF65-F5344CB8AC3E}">
        <p14:creationId xmlns:p14="http://schemas.microsoft.com/office/powerpoint/2010/main" val="1989970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1AF460-9C04-1440-870E-913287B222BB}" type="slidenum">
              <a:rPr lang="en-US" smtClean="0"/>
              <a:t>3</a:t>
            </a:fld>
            <a:endParaRPr lang="en-US"/>
          </a:p>
        </p:txBody>
      </p:sp>
    </p:spTree>
    <p:extLst>
      <p:ext uri="{BB962C8B-B14F-4D97-AF65-F5344CB8AC3E}">
        <p14:creationId xmlns:p14="http://schemas.microsoft.com/office/powerpoint/2010/main" val="1905891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4</a:t>
            </a:fld>
            <a:endParaRPr lang="en-US"/>
          </a:p>
        </p:txBody>
      </p:sp>
    </p:spTree>
    <p:extLst>
      <p:ext uri="{BB962C8B-B14F-4D97-AF65-F5344CB8AC3E}">
        <p14:creationId xmlns:p14="http://schemas.microsoft.com/office/powerpoint/2010/main" val="801621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5</a:t>
            </a:fld>
            <a:endParaRPr lang="en-US"/>
          </a:p>
        </p:txBody>
      </p:sp>
    </p:spTree>
    <p:extLst>
      <p:ext uri="{BB962C8B-B14F-4D97-AF65-F5344CB8AC3E}">
        <p14:creationId xmlns:p14="http://schemas.microsoft.com/office/powerpoint/2010/main" val="73334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6</a:t>
            </a:fld>
            <a:endParaRPr lang="en-US"/>
          </a:p>
        </p:txBody>
      </p:sp>
    </p:spTree>
    <p:extLst>
      <p:ext uri="{BB962C8B-B14F-4D97-AF65-F5344CB8AC3E}">
        <p14:creationId xmlns:p14="http://schemas.microsoft.com/office/powerpoint/2010/main" val="5389661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7</a:t>
            </a:fld>
            <a:endParaRPr lang="en-US"/>
          </a:p>
        </p:txBody>
      </p:sp>
    </p:spTree>
    <p:extLst>
      <p:ext uri="{BB962C8B-B14F-4D97-AF65-F5344CB8AC3E}">
        <p14:creationId xmlns:p14="http://schemas.microsoft.com/office/powerpoint/2010/main" val="2248910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8</a:t>
            </a:fld>
            <a:endParaRPr lang="en-US"/>
          </a:p>
        </p:txBody>
      </p:sp>
    </p:spTree>
    <p:extLst>
      <p:ext uri="{BB962C8B-B14F-4D97-AF65-F5344CB8AC3E}">
        <p14:creationId xmlns:p14="http://schemas.microsoft.com/office/powerpoint/2010/main" val="21101873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1AF460-9C04-1440-870E-913287B222BB}" type="slidenum">
              <a:rPr lang="en-US" smtClean="0"/>
              <a:t>9</a:t>
            </a:fld>
            <a:endParaRPr lang="en-US"/>
          </a:p>
        </p:txBody>
      </p:sp>
    </p:spTree>
    <p:extLst>
      <p:ext uri="{BB962C8B-B14F-4D97-AF65-F5344CB8AC3E}">
        <p14:creationId xmlns:p14="http://schemas.microsoft.com/office/powerpoint/2010/main" val="609919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2/14/17</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541639838"/>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242368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2/14/17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829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496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pPr/>
              <a:t>2/14/17</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88638621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2/14/17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76131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2/14/17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89988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2/14/17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5571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2/14/17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31571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2/14/17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61722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t>2/14/17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678471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2/14/17</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3655458"/>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3.tiff"/></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rirajan/athena" TargetMode="External"/><Relationship Id="rId4" Type="http://schemas.openxmlformats.org/officeDocument/2006/relationships/image" Target="../media/image9.tiff"/><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0.tiff"/><Relationship Id="rId4" Type="http://schemas.openxmlformats.org/officeDocument/2006/relationships/image" Target="../media/image11.tiff"/><Relationship Id="rId5" Type="http://schemas.openxmlformats.org/officeDocument/2006/relationships/image" Target="../media/image12.tiff"/><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hyperlink" Target="http://docs.aws.amazon.com/athena/latest/ug/what-is.html" TargetMode="External"/><Relationship Id="rId4" Type="http://schemas.openxmlformats.org/officeDocument/2006/relationships/hyperlink" Target="https://cwiki.apache.org/confluence/display/Hive/LanguageManual+DDL" TargetMode="External"/><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tiff"/><Relationship Id="rId5"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tiff"/><Relationship Id="rId7" Type="http://schemas.openxmlformats.org/officeDocument/2006/relationships/image" Target="../media/image2.tiff"/><Relationship Id="rId8"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125" y="2300504"/>
            <a:ext cx="8361229" cy="2098226"/>
          </a:xfrm>
        </p:spPr>
        <p:txBody>
          <a:bodyPr/>
          <a:lstStyle/>
          <a:p>
            <a:r>
              <a:rPr lang="en-US" sz="6000" dirty="0" smtClean="0"/>
              <a:t> </a:t>
            </a:r>
            <a:br>
              <a:rPr lang="en-US" sz="6000" dirty="0" smtClean="0"/>
            </a:br>
            <a:r>
              <a:rPr lang="en-US" sz="6000" dirty="0" smtClean="0"/>
              <a:t>AWS ATHENA</a:t>
            </a:r>
            <a:endParaRPr lang="en-US" sz="6000" dirty="0"/>
          </a:p>
        </p:txBody>
      </p:sp>
      <p:sp>
        <p:nvSpPr>
          <p:cNvPr id="3" name="Subtitle 2"/>
          <p:cNvSpPr>
            <a:spLocks noGrp="1"/>
          </p:cNvSpPr>
          <p:nvPr>
            <p:ph type="subTitle" idx="1"/>
          </p:nvPr>
        </p:nvSpPr>
        <p:spPr>
          <a:xfrm>
            <a:off x="2679904" y="4590459"/>
            <a:ext cx="6831673" cy="1086237"/>
          </a:xfrm>
        </p:spPr>
        <p:txBody>
          <a:bodyPr>
            <a:normAutofit fontScale="92500" lnSpcReduction="10000"/>
          </a:bodyPr>
          <a:lstStyle/>
          <a:p>
            <a:pPr algn="r"/>
            <a:r>
              <a:rPr lang="en-US" dirty="0" err="1" smtClean="0"/>
              <a:t>Sriram</a:t>
            </a:r>
            <a:r>
              <a:rPr lang="en-US" dirty="0" smtClean="0"/>
              <a:t>(Sri) Rajan</a:t>
            </a:r>
          </a:p>
          <a:p>
            <a:pPr algn="r"/>
            <a:r>
              <a:rPr lang="en-US" dirty="0" smtClean="0"/>
              <a:t>@</a:t>
            </a:r>
            <a:r>
              <a:rPr lang="en-US" dirty="0" err="1" smtClean="0"/>
              <a:t>sriramrajan</a:t>
            </a:r>
            <a:endParaRPr lang="en-US" dirty="0" smtClean="0"/>
          </a:p>
          <a:p>
            <a:pPr algn="r"/>
            <a:r>
              <a:rPr lang="en-US" dirty="0" smtClean="0"/>
              <a:t>Feb, 2017</a:t>
            </a:r>
            <a:endParaRPr lang="en-US" dirty="0"/>
          </a:p>
        </p:txBody>
      </p:sp>
    </p:spTree>
    <p:extLst>
      <p:ext uri="{BB962C8B-B14F-4D97-AF65-F5344CB8AC3E}">
        <p14:creationId xmlns:p14="http://schemas.microsoft.com/office/powerpoint/2010/main" val="6257289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Use cases</a:t>
            </a:r>
            <a:endParaRPr lang="en-US" dirty="0"/>
          </a:p>
        </p:txBody>
      </p:sp>
      <p:sp>
        <p:nvSpPr>
          <p:cNvPr id="3" name="TextBox 2"/>
          <p:cNvSpPr txBox="1"/>
          <p:nvPr/>
        </p:nvSpPr>
        <p:spPr>
          <a:xfrm>
            <a:off x="1371600" y="1684866"/>
            <a:ext cx="9313334" cy="229293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Querying </a:t>
            </a:r>
            <a:r>
              <a:rPr lang="en-US" sz="3200" dirty="0">
                <a:solidFill>
                  <a:srgbClr val="000000"/>
                </a:solidFill>
                <a:latin typeface="Arial"/>
                <a:cs typeface="Arial"/>
              </a:rPr>
              <a:t>of any data in S3. If latency is not critical and queries can be run in the </a:t>
            </a:r>
            <a:r>
              <a:rPr lang="en-US" sz="3200" dirty="0" smtClean="0">
                <a:solidFill>
                  <a:srgbClr val="000000"/>
                </a:solidFill>
                <a:latin typeface="Arial"/>
                <a:cs typeface="Arial"/>
              </a:rPr>
              <a:t>background</a:t>
            </a:r>
          </a:p>
          <a:p>
            <a:pPr marL="914400" lvl="1" indent="-457200">
              <a:spcAft>
                <a:spcPts val="1800"/>
              </a:spcAft>
              <a:buFont typeface="Arial" charset="0"/>
              <a:buChar char="•"/>
            </a:pPr>
            <a:r>
              <a:rPr lang="en-US" sz="3200" dirty="0" smtClean="0">
                <a:solidFill>
                  <a:srgbClr val="000000"/>
                </a:solidFill>
                <a:latin typeface="Arial"/>
                <a:cs typeface="Arial"/>
              </a:rPr>
              <a:t>For </a:t>
            </a:r>
            <a:r>
              <a:rPr lang="en-US" sz="3200" dirty="0" err="1">
                <a:solidFill>
                  <a:srgbClr val="000000"/>
                </a:solidFill>
                <a:latin typeface="Arial"/>
                <a:cs typeface="Arial"/>
              </a:rPr>
              <a:t>e.g</a:t>
            </a:r>
            <a:r>
              <a:rPr lang="en-US" sz="3200" dirty="0">
                <a:solidFill>
                  <a:srgbClr val="000000"/>
                </a:solidFill>
                <a:latin typeface="Arial"/>
                <a:cs typeface="Arial"/>
              </a:rPr>
              <a:t> </a:t>
            </a:r>
            <a:r>
              <a:rPr lang="en-US" sz="3200" dirty="0" err="1">
                <a:solidFill>
                  <a:srgbClr val="000000"/>
                </a:solidFill>
                <a:latin typeface="Arial"/>
                <a:cs typeface="Arial"/>
              </a:rPr>
              <a:t>analysing</a:t>
            </a:r>
            <a:r>
              <a:rPr lang="en-US" sz="3200" dirty="0">
                <a:solidFill>
                  <a:srgbClr val="000000"/>
                </a:solidFill>
                <a:latin typeface="Arial"/>
                <a:cs typeface="Arial"/>
              </a:rPr>
              <a:t> </a:t>
            </a:r>
            <a:r>
              <a:rPr lang="en-US" sz="3200" dirty="0" smtClean="0">
                <a:solidFill>
                  <a:srgbClr val="000000"/>
                </a:solidFill>
                <a:latin typeface="Arial"/>
                <a:cs typeface="Arial"/>
              </a:rPr>
              <a:t>log </a:t>
            </a:r>
            <a:r>
              <a:rPr lang="en-US" sz="3200" dirty="0">
                <a:solidFill>
                  <a:srgbClr val="000000"/>
                </a:solidFill>
                <a:latin typeface="Arial"/>
                <a:cs typeface="Arial"/>
              </a:rPr>
              <a:t>data in </a:t>
            </a:r>
            <a:r>
              <a:rPr lang="en-US" sz="3200" dirty="0" smtClean="0">
                <a:solidFill>
                  <a:srgbClr val="000000"/>
                </a:solidFill>
                <a:latin typeface="Arial"/>
                <a:cs typeface="Arial"/>
              </a:rPr>
              <a:t>S3</a:t>
            </a:r>
          </a:p>
        </p:txBody>
      </p:sp>
    </p:spTree>
    <p:extLst>
      <p:ext uri="{BB962C8B-B14F-4D97-AF65-F5344CB8AC3E}">
        <p14:creationId xmlns:p14="http://schemas.microsoft.com/office/powerpoint/2010/main" val="1111251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Use cases</a:t>
            </a:r>
            <a:endParaRPr lang="en-US" dirty="0"/>
          </a:p>
        </p:txBody>
      </p:sp>
      <p:sp>
        <p:nvSpPr>
          <p:cNvPr id="3" name="TextBox 2"/>
          <p:cNvSpPr txBox="1"/>
          <p:nvPr/>
        </p:nvSpPr>
        <p:spPr>
          <a:xfrm>
            <a:off x="1371600" y="1684866"/>
            <a:ext cx="9313334" cy="255454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Go </a:t>
            </a:r>
            <a:r>
              <a:rPr lang="en-US" sz="3200" dirty="0" err="1" smtClean="0">
                <a:solidFill>
                  <a:srgbClr val="000000"/>
                </a:solidFill>
                <a:latin typeface="Arial"/>
                <a:cs typeface="Arial"/>
              </a:rPr>
              <a:t>serverless</a:t>
            </a:r>
            <a:r>
              <a:rPr lang="en-US" sz="3200" dirty="0" smtClean="0">
                <a:solidFill>
                  <a:srgbClr val="000000"/>
                </a:solidFill>
                <a:latin typeface="Arial"/>
                <a:cs typeface="Arial"/>
              </a:rPr>
              <a:t> </a:t>
            </a:r>
            <a:r>
              <a:rPr lang="en-US" sz="3200" dirty="0">
                <a:solidFill>
                  <a:srgbClr val="000000"/>
                </a:solidFill>
                <a:latin typeface="Arial"/>
                <a:cs typeface="Arial"/>
              </a:rPr>
              <a:t>across the stack</a:t>
            </a:r>
            <a:r>
              <a:rPr lang="en-US" sz="3200" dirty="0" smtClean="0">
                <a:solidFill>
                  <a:srgbClr val="000000"/>
                </a:solidFill>
                <a:latin typeface="Arial"/>
                <a:cs typeface="Arial"/>
              </a:rPr>
              <a:t>.  </a:t>
            </a:r>
            <a:r>
              <a:rPr lang="en-US" sz="3200" dirty="0">
                <a:solidFill>
                  <a:srgbClr val="000000"/>
                </a:solidFill>
                <a:latin typeface="Arial"/>
                <a:cs typeface="Arial"/>
              </a:rPr>
              <a:t>API gateway can be used to accept requests which are handled by Lambda which in turn can leverage Athena for queries. The only persistent service used will be </a:t>
            </a:r>
            <a:r>
              <a:rPr lang="en-US" sz="3200" dirty="0" smtClean="0">
                <a:solidFill>
                  <a:srgbClr val="000000"/>
                </a:solidFill>
                <a:latin typeface="Arial"/>
                <a:cs typeface="Arial"/>
              </a:rPr>
              <a:t>S3.</a:t>
            </a:r>
          </a:p>
        </p:txBody>
      </p:sp>
    </p:spTree>
    <p:extLst>
      <p:ext uri="{BB962C8B-B14F-4D97-AF65-F5344CB8AC3E}">
        <p14:creationId xmlns:p14="http://schemas.microsoft.com/office/powerpoint/2010/main" val="632562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Use cases</a:t>
            </a:r>
            <a:endParaRPr lang="en-US" dirty="0"/>
          </a:p>
        </p:txBody>
      </p:sp>
      <p:sp>
        <p:nvSpPr>
          <p:cNvPr id="3" name="TextBox 2"/>
          <p:cNvSpPr txBox="1"/>
          <p:nvPr/>
        </p:nvSpPr>
        <p:spPr>
          <a:xfrm>
            <a:off x="1371600" y="1684866"/>
            <a:ext cx="9313334" cy="2062103"/>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Mix and match AWS services. Use an on-demand EMR cluster to process data and dump results to S3. Then use Athena to create </a:t>
            </a:r>
            <a:r>
              <a:rPr lang="en-US" sz="3200" dirty="0" err="1" smtClean="0">
                <a:solidFill>
                  <a:srgbClr val="000000"/>
                </a:solidFill>
                <a:latin typeface="Arial"/>
                <a:cs typeface="Arial"/>
              </a:rPr>
              <a:t>adhoc</a:t>
            </a:r>
            <a:r>
              <a:rPr lang="en-US" sz="3200" dirty="0" smtClean="0">
                <a:solidFill>
                  <a:srgbClr val="000000"/>
                </a:solidFill>
                <a:latin typeface="Arial"/>
                <a:cs typeface="Arial"/>
              </a:rPr>
              <a:t> tables and run reports.</a:t>
            </a:r>
          </a:p>
        </p:txBody>
      </p:sp>
    </p:spTree>
    <p:extLst>
      <p:ext uri="{BB962C8B-B14F-4D97-AF65-F5344CB8AC3E}">
        <p14:creationId xmlns:p14="http://schemas.microsoft.com/office/powerpoint/2010/main" val="1306955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Use cases</a:t>
            </a:r>
            <a:endParaRPr lang="en-US" dirty="0"/>
          </a:p>
        </p:txBody>
      </p:sp>
      <p:sp>
        <p:nvSpPr>
          <p:cNvPr id="3" name="TextBox 2"/>
          <p:cNvSpPr txBox="1"/>
          <p:nvPr/>
        </p:nvSpPr>
        <p:spPr>
          <a:xfrm>
            <a:off x="1371600" y="1684866"/>
            <a:ext cx="9313334" cy="3046988"/>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t>“Facebook </a:t>
            </a:r>
            <a:r>
              <a:rPr lang="en-US" sz="3200" dirty="0"/>
              <a:t>uses Presto for interactive queries against several internal data stores, including their 300PB data warehouse. Over 1,000 Facebook employees use Presto daily to run more than 30,000 queries that in total scan over a petabyte each per </a:t>
            </a:r>
            <a:r>
              <a:rPr lang="en-US" sz="3200" dirty="0" smtClean="0"/>
              <a:t>day”</a:t>
            </a:r>
            <a:endParaRPr lang="en-US" sz="3200" dirty="0" smtClean="0">
              <a:solidFill>
                <a:srgbClr val="000000"/>
              </a:solidFill>
              <a:latin typeface="Arial"/>
              <a:cs typeface="Arial"/>
            </a:endParaRPr>
          </a:p>
        </p:txBody>
      </p:sp>
    </p:spTree>
    <p:extLst>
      <p:ext uri="{BB962C8B-B14F-4D97-AF65-F5344CB8AC3E}">
        <p14:creationId xmlns:p14="http://schemas.microsoft.com/office/powerpoint/2010/main" val="1802444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5051527" y="1662205"/>
            <a:ext cx="3016708" cy="3750744"/>
          </a:xfrm>
          <a:prstGeom prst="rect">
            <a:avLst/>
          </a:prstGeom>
        </p:spPr>
      </p:pic>
    </p:spTree>
    <p:extLst>
      <p:ext uri="{BB962C8B-B14F-4D97-AF65-F5344CB8AC3E}">
        <p14:creationId xmlns:p14="http://schemas.microsoft.com/office/powerpoint/2010/main" val="123627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Takeaways</a:t>
            </a:r>
            <a:endParaRPr lang="en-US" dirty="0"/>
          </a:p>
        </p:txBody>
      </p:sp>
      <p:sp>
        <p:nvSpPr>
          <p:cNvPr id="3" name="TextBox 2"/>
          <p:cNvSpPr txBox="1"/>
          <p:nvPr/>
        </p:nvSpPr>
        <p:spPr>
          <a:xfrm>
            <a:off x="1143000" y="1456265"/>
            <a:ext cx="10340788" cy="4031873"/>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endParaRPr lang="en-US" sz="3200" dirty="0">
              <a:latin typeface="Arial" charset="0"/>
              <a:ea typeface="Arial" charset="0"/>
              <a:cs typeface="Arial" charset="0"/>
              <a:hlinkClick r:id="rId3"/>
            </a:endParaRPr>
          </a:p>
          <a:p>
            <a:pPr marL="457200" indent="-457200">
              <a:buFont typeface="Arial" charset="0"/>
              <a:buChar char="•"/>
            </a:pPr>
            <a:r>
              <a:rPr lang="en-US" sz="3200" dirty="0">
                <a:latin typeface="Arial" charset="0"/>
                <a:ea typeface="Arial" charset="0"/>
                <a:cs typeface="Arial" charset="0"/>
                <a:hlinkClick r:id="rId3"/>
              </a:rPr>
              <a:t>https://</a:t>
            </a:r>
            <a:r>
              <a:rPr lang="en-US" sz="3200" dirty="0" smtClean="0">
                <a:latin typeface="Arial" charset="0"/>
                <a:ea typeface="Arial" charset="0"/>
                <a:cs typeface="Arial" charset="0"/>
                <a:hlinkClick r:id="rId3"/>
              </a:rPr>
              <a:t>github.com/srirajan/athena</a:t>
            </a:r>
            <a:r>
              <a:rPr lang="en-US" sz="3200" dirty="0" smtClean="0">
                <a:latin typeface="Arial" charset="0"/>
                <a:ea typeface="Arial" charset="0"/>
                <a:cs typeface="Arial" charset="0"/>
              </a:rPr>
              <a:t> </a:t>
            </a:r>
            <a:endParaRPr lang="en-US" sz="3200" dirty="0" smtClean="0">
              <a:latin typeface="Arial" charset="0"/>
              <a:ea typeface="Arial" charset="0"/>
              <a:cs typeface="Arial" charset="0"/>
            </a:endParaRPr>
          </a:p>
          <a:p>
            <a:pPr marL="457200" indent="-457200">
              <a:buFont typeface="Arial" charset="0"/>
              <a:buChar char="•"/>
            </a:pPr>
            <a:endParaRPr lang="en-US" sz="3200" dirty="0" smtClean="0">
              <a:latin typeface="Arial" charset="0"/>
              <a:ea typeface="Arial" charset="0"/>
              <a:cs typeface="Arial" charset="0"/>
            </a:endParaRPr>
          </a:p>
          <a:p>
            <a:pPr marL="457200" indent="-457200">
              <a:buFont typeface="Arial" charset="0"/>
              <a:buChar char="•"/>
            </a:pPr>
            <a:endParaRPr lang="en-US" sz="3200" dirty="0" smtClean="0">
              <a:latin typeface="Arial" charset="0"/>
              <a:ea typeface="Arial" charset="0"/>
              <a:cs typeface="Arial" charset="0"/>
            </a:endParaRPr>
          </a:p>
          <a:p>
            <a:pPr marL="457200" indent="-457200">
              <a:buFont typeface="Arial" charset="0"/>
              <a:buChar char="•"/>
            </a:pPr>
            <a:endParaRPr lang="en-US" sz="3200" dirty="0">
              <a:latin typeface="Arial" charset="0"/>
              <a:ea typeface="Arial" charset="0"/>
              <a:cs typeface="Arial" charset="0"/>
            </a:endParaRPr>
          </a:p>
          <a:p>
            <a:pPr marL="457200" indent="-457200">
              <a:buFont typeface="Arial" charset="0"/>
              <a:buChar char="•"/>
            </a:pPr>
            <a:endParaRPr lang="en-US" sz="3200" dirty="0" smtClean="0">
              <a:latin typeface="Arial" charset="0"/>
              <a:ea typeface="Arial" charset="0"/>
              <a:cs typeface="Arial" charset="0"/>
            </a:endParaRPr>
          </a:p>
          <a:p>
            <a:pPr marL="457200" indent="-457200">
              <a:buFont typeface="Arial" charset="0"/>
              <a:buChar char="•"/>
            </a:pPr>
            <a:endParaRPr lang="en-US" sz="3200" dirty="0" smtClean="0">
              <a:latin typeface="Arial" charset="0"/>
              <a:ea typeface="Arial" charset="0"/>
              <a:cs typeface="Arial" charset="0"/>
            </a:endParaRPr>
          </a:p>
          <a:p>
            <a:pPr marL="457200" indent="-457200">
              <a:buFont typeface="Arial" charset="0"/>
              <a:buChar char="•"/>
            </a:pPr>
            <a:r>
              <a:rPr lang="en-US" sz="3200" dirty="0" smtClean="0">
                <a:latin typeface="Arial" charset="0"/>
                <a:ea typeface="Arial" charset="0"/>
                <a:cs typeface="Arial" charset="0"/>
              </a:rPr>
              <a:t>AWS Free Tier</a:t>
            </a:r>
            <a:endParaRPr lang="en-US" sz="3200" dirty="0">
              <a:latin typeface="Arial" charset="0"/>
              <a:ea typeface="Arial" charset="0"/>
              <a:cs typeface="Arial" charset="0"/>
            </a:endParaRPr>
          </a:p>
        </p:txBody>
      </p:sp>
      <p:pic>
        <p:nvPicPr>
          <p:cNvPr id="5" name="Picture 4"/>
          <p:cNvPicPr>
            <a:picLocks noChangeAspect="1"/>
          </p:cNvPicPr>
          <p:nvPr/>
        </p:nvPicPr>
        <p:blipFill>
          <a:blip r:embed="rId4"/>
          <a:stretch>
            <a:fillRect/>
          </a:stretch>
        </p:blipFill>
        <p:spPr>
          <a:xfrm>
            <a:off x="1546411" y="2465657"/>
            <a:ext cx="2380129" cy="2380129"/>
          </a:xfrm>
          <a:prstGeom prst="rect">
            <a:avLst/>
          </a:prstGeom>
        </p:spPr>
      </p:pic>
    </p:spTree>
    <p:extLst>
      <p:ext uri="{BB962C8B-B14F-4D97-AF65-F5344CB8AC3E}">
        <p14:creationId xmlns:p14="http://schemas.microsoft.com/office/powerpoint/2010/main" val="1744327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3527611" y="3047679"/>
            <a:ext cx="5876364" cy="3357922"/>
          </a:xfrm>
          <a:prstGeom prst="rect">
            <a:avLst/>
          </a:prstGeom>
        </p:spPr>
      </p:pic>
      <p:pic>
        <p:nvPicPr>
          <p:cNvPr id="9" name="Picture 8"/>
          <p:cNvPicPr>
            <a:picLocks noChangeAspect="1"/>
          </p:cNvPicPr>
          <p:nvPr/>
        </p:nvPicPr>
        <p:blipFill>
          <a:blip r:embed="rId4"/>
          <a:stretch>
            <a:fillRect/>
          </a:stretch>
        </p:blipFill>
        <p:spPr>
          <a:xfrm>
            <a:off x="2492188" y="153521"/>
            <a:ext cx="5334000" cy="2583656"/>
          </a:xfrm>
          <a:prstGeom prst="rect">
            <a:avLst/>
          </a:prstGeom>
        </p:spPr>
      </p:pic>
      <p:pic>
        <p:nvPicPr>
          <p:cNvPr id="10" name="Picture 9"/>
          <p:cNvPicPr>
            <a:picLocks noChangeAspect="1"/>
          </p:cNvPicPr>
          <p:nvPr/>
        </p:nvPicPr>
        <p:blipFill>
          <a:blip r:embed="rId5"/>
          <a:stretch>
            <a:fillRect/>
          </a:stretch>
        </p:blipFill>
        <p:spPr>
          <a:xfrm>
            <a:off x="7826188" y="153521"/>
            <a:ext cx="2583656" cy="2583656"/>
          </a:xfrm>
          <a:prstGeom prst="rect">
            <a:avLst/>
          </a:prstGeom>
        </p:spPr>
      </p:pic>
    </p:spTree>
    <p:extLst>
      <p:ext uri="{BB962C8B-B14F-4D97-AF65-F5344CB8AC3E}">
        <p14:creationId xmlns:p14="http://schemas.microsoft.com/office/powerpoint/2010/main" val="7492418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 &amp; Links</a:t>
            </a:r>
            <a:endParaRPr lang="en-US" dirty="0"/>
          </a:p>
        </p:txBody>
      </p:sp>
      <p:sp>
        <p:nvSpPr>
          <p:cNvPr id="3" name="TextBox 2"/>
          <p:cNvSpPr txBox="1"/>
          <p:nvPr/>
        </p:nvSpPr>
        <p:spPr>
          <a:xfrm>
            <a:off x="1371600" y="1684866"/>
            <a:ext cx="9313334" cy="707886"/>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342900" indent="-342900">
              <a:buFont typeface="Arial" charset="0"/>
              <a:buChar char="•"/>
            </a:pPr>
            <a:r>
              <a:rPr lang="en-US" sz="2000" dirty="0">
                <a:hlinkClick r:id="rId3"/>
              </a:rPr>
              <a:t>http://</a:t>
            </a:r>
            <a:r>
              <a:rPr lang="en-US" sz="2000" dirty="0" smtClean="0">
                <a:hlinkClick r:id="rId3"/>
              </a:rPr>
              <a:t>docs.aws.amazon.com/athena/latest/ug/what-is.html</a:t>
            </a:r>
            <a:endParaRPr lang="en-US" sz="2000" dirty="0"/>
          </a:p>
          <a:p>
            <a:pPr marL="342900" indent="-342900">
              <a:buFont typeface="Arial" charset="0"/>
              <a:buChar char="•"/>
            </a:pPr>
            <a:r>
              <a:rPr lang="en-US" sz="2000" smtClean="0">
                <a:latin typeface="Arial" charset="0"/>
                <a:ea typeface="Arial" charset="0"/>
                <a:cs typeface="Arial" charset="0"/>
                <a:hlinkClick r:id="rId4"/>
              </a:rPr>
              <a:t>https</a:t>
            </a:r>
            <a:r>
              <a:rPr lang="en-US" sz="2000" dirty="0">
                <a:latin typeface="Arial" charset="0"/>
                <a:ea typeface="Arial" charset="0"/>
                <a:cs typeface="Arial" charset="0"/>
                <a:hlinkClick r:id="rId4"/>
              </a:rPr>
              <a:t>://</a:t>
            </a:r>
            <a:r>
              <a:rPr lang="en-US" sz="2000" dirty="0" smtClean="0">
                <a:latin typeface="Arial" charset="0"/>
                <a:ea typeface="Arial" charset="0"/>
                <a:cs typeface="Arial" charset="0"/>
                <a:hlinkClick r:id="rId4"/>
              </a:rPr>
              <a:t>cwiki.apache.org/confluence/display/Hive/LanguageManual+DDL</a:t>
            </a:r>
            <a:endParaRPr lang="en-US" sz="2000" dirty="0">
              <a:latin typeface="Arial" charset="0"/>
              <a:ea typeface="Arial" charset="0"/>
              <a:cs typeface="Arial" charset="0"/>
            </a:endParaRPr>
          </a:p>
        </p:txBody>
      </p:sp>
    </p:spTree>
    <p:extLst>
      <p:ext uri="{BB962C8B-B14F-4D97-AF65-F5344CB8AC3E}">
        <p14:creationId xmlns:p14="http://schemas.microsoft.com/office/powerpoint/2010/main" val="19763105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658" y="950056"/>
            <a:ext cx="2958354" cy="826207"/>
          </a:xfrm>
          <a:prstGeom prst="rect">
            <a:avLst/>
          </a:prstGeom>
        </p:spPr>
      </p:pic>
      <p:pic>
        <p:nvPicPr>
          <p:cNvPr id="2" name="Picture 1"/>
          <p:cNvPicPr>
            <a:picLocks noChangeAspect="1"/>
          </p:cNvPicPr>
          <p:nvPr/>
        </p:nvPicPr>
        <p:blipFill>
          <a:blip r:embed="rId4"/>
          <a:stretch>
            <a:fillRect/>
          </a:stretch>
        </p:blipFill>
        <p:spPr>
          <a:xfrm>
            <a:off x="4854388" y="2153023"/>
            <a:ext cx="2433918" cy="2433918"/>
          </a:xfrm>
          <a:prstGeom prst="rect">
            <a:avLst/>
          </a:prstGeom>
        </p:spPr>
      </p:pic>
      <p:pic>
        <p:nvPicPr>
          <p:cNvPr id="5" name="Picture 4"/>
          <p:cNvPicPr>
            <a:picLocks noChangeAspect="1"/>
          </p:cNvPicPr>
          <p:nvPr/>
        </p:nvPicPr>
        <p:blipFill>
          <a:blip r:embed="rId5"/>
          <a:stretch>
            <a:fillRect/>
          </a:stretch>
        </p:blipFill>
        <p:spPr>
          <a:xfrm>
            <a:off x="9045303" y="3369982"/>
            <a:ext cx="2323812" cy="2889250"/>
          </a:xfrm>
          <a:prstGeom prst="rect">
            <a:avLst/>
          </a:prstGeom>
        </p:spPr>
      </p:pic>
    </p:spTree>
    <p:extLst>
      <p:ext uri="{BB962C8B-B14F-4D97-AF65-F5344CB8AC3E}">
        <p14:creationId xmlns:p14="http://schemas.microsoft.com/office/powerpoint/2010/main" val="12886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889238" y="4480756"/>
            <a:ext cx="1773145" cy="2181618"/>
          </a:xfrm>
          <a:prstGeom prst="rect">
            <a:avLst/>
          </a:prstGeom>
        </p:spPr>
      </p:pic>
      <p:pic>
        <p:nvPicPr>
          <p:cNvPr id="8" name="Picture 7"/>
          <p:cNvPicPr>
            <a:picLocks noChangeAspect="1"/>
          </p:cNvPicPr>
          <p:nvPr/>
        </p:nvPicPr>
        <p:blipFill>
          <a:blip r:embed="rId4"/>
          <a:stretch>
            <a:fillRect/>
          </a:stretch>
        </p:blipFill>
        <p:spPr>
          <a:xfrm>
            <a:off x="2931459" y="4480756"/>
            <a:ext cx="1939041" cy="2242016"/>
          </a:xfrm>
          <a:prstGeom prst="rect">
            <a:avLst/>
          </a:prstGeom>
        </p:spPr>
      </p:pic>
      <p:pic>
        <p:nvPicPr>
          <p:cNvPr id="10" name="Picture 9"/>
          <p:cNvPicPr>
            <a:picLocks noChangeAspect="1"/>
          </p:cNvPicPr>
          <p:nvPr/>
        </p:nvPicPr>
        <p:blipFill>
          <a:blip r:embed="rId5"/>
          <a:stretch>
            <a:fillRect/>
          </a:stretch>
        </p:blipFill>
        <p:spPr>
          <a:xfrm>
            <a:off x="7355678" y="4480756"/>
            <a:ext cx="1855557" cy="2203473"/>
          </a:xfrm>
          <a:prstGeom prst="rect">
            <a:avLst/>
          </a:prstGeom>
        </p:spPr>
      </p:pic>
      <p:pic>
        <p:nvPicPr>
          <p:cNvPr id="11" name="Picture 10"/>
          <p:cNvPicPr>
            <a:picLocks noChangeAspect="1"/>
          </p:cNvPicPr>
          <p:nvPr/>
        </p:nvPicPr>
        <p:blipFill>
          <a:blip r:embed="rId6"/>
          <a:stretch>
            <a:fillRect/>
          </a:stretch>
        </p:blipFill>
        <p:spPr>
          <a:xfrm>
            <a:off x="5139577" y="4480756"/>
            <a:ext cx="1947024" cy="2251246"/>
          </a:xfrm>
          <a:prstGeom prst="rect">
            <a:avLst/>
          </a:prstGeom>
        </p:spPr>
      </p:pic>
      <p:pic>
        <p:nvPicPr>
          <p:cNvPr id="12" name="Picture 11"/>
          <p:cNvPicPr>
            <a:picLocks noChangeAspect="1"/>
          </p:cNvPicPr>
          <p:nvPr/>
        </p:nvPicPr>
        <p:blipFill>
          <a:blip r:embed="rId7"/>
          <a:stretch>
            <a:fillRect/>
          </a:stretch>
        </p:blipFill>
        <p:spPr>
          <a:xfrm>
            <a:off x="9480312" y="4480756"/>
            <a:ext cx="2218629" cy="2218629"/>
          </a:xfrm>
          <a:prstGeom prst="rect">
            <a:avLst/>
          </a:prstGeom>
        </p:spPr>
      </p:pic>
      <p:pic>
        <p:nvPicPr>
          <p:cNvPr id="2" name="Picture 1"/>
          <p:cNvPicPr>
            <a:picLocks noChangeAspect="1"/>
          </p:cNvPicPr>
          <p:nvPr/>
        </p:nvPicPr>
        <p:blipFill>
          <a:blip r:embed="rId8"/>
          <a:stretch>
            <a:fillRect/>
          </a:stretch>
        </p:blipFill>
        <p:spPr>
          <a:xfrm>
            <a:off x="4047564" y="559173"/>
            <a:ext cx="4612194" cy="3058085"/>
          </a:xfrm>
          <a:prstGeom prst="rect">
            <a:avLst/>
          </a:prstGeom>
        </p:spPr>
      </p:pic>
    </p:spTree>
    <p:extLst>
      <p:ext uri="{BB962C8B-B14F-4D97-AF65-F5344CB8AC3E}">
        <p14:creationId xmlns:p14="http://schemas.microsoft.com/office/powerpoint/2010/main" val="1899461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1000"/>
                                        <p:tgtEl>
                                          <p:spTgt spid="6"/>
                                        </p:tgtEl>
                                      </p:cBhvr>
                                    </p:animEffect>
                                  </p:childTnLst>
                                </p:cTn>
                              </p:par>
                            </p:childTnLst>
                          </p:cTn>
                        </p:par>
                        <p:par>
                          <p:cTn id="8" fill="hold">
                            <p:stCondLst>
                              <p:cond delay="1500"/>
                            </p:stCondLst>
                            <p:childTnLst>
                              <p:par>
                                <p:cTn id="9" presetID="9" presetClass="entr" presetSubtype="0" fill="hold" nodeType="afterEffect">
                                  <p:stCondLst>
                                    <p:cond delay="200"/>
                                  </p:stCondLst>
                                  <p:childTnLst>
                                    <p:set>
                                      <p:cBhvr>
                                        <p:cTn id="10" dur="1" fill="hold">
                                          <p:stCondLst>
                                            <p:cond delay="0"/>
                                          </p:stCondLst>
                                        </p:cTn>
                                        <p:tgtEl>
                                          <p:spTgt spid="8"/>
                                        </p:tgtEl>
                                        <p:attrNameLst>
                                          <p:attrName>style.visibility</p:attrName>
                                        </p:attrNameLst>
                                      </p:cBhvr>
                                      <p:to>
                                        <p:strVal val="visible"/>
                                      </p:to>
                                    </p:set>
                                    <p:animEffect transition="in" filter="dissolve">
                                      <p:cBhvr>
                                        <p:cTn id="11" dur="2000"/>
                                        <p:tgtEl>
                                          <p:spTgt spid="8"/>
                                        </p:tgtEl>
                                      </p:cBhvr>
                                    </p:animEffect>
                                  </p:childTnLst>
                                </p:cTn>
                              </p:par>
                            </p:childTnLst>
                          </p:cTn>
                        </p:par>
                        <p:par>
                          <p:cTn id="12" fill="hold">
                            <p:stCondLst>
                              <p:cond delay="3700"/>
                            </p:stCondLst>
                            <p:childTnLst>
                              <p:par>
                                <p:cTn id="13" presetID="9" presetClass="entr" presetSubtype="0" fill="hold" nodeType="afterEffect">
                                  <p:stCondLst>
                                    <p:cond delay="200"/>
                                  </p:stCondLst>
                                  <p:childTnLst>
                                    <p:set>
                                      <p:cBhvr>
                                        <p:cTn id="14" dur="1" fill="hold">
                                          <p:stCondLst>
                                            <p:cond delay="0"/>
                                          </p:stCondLst>
                                        </p:cTn>
                                        <p:tgtEl>
                                          <p:spTgt spid="11"/>
                                        </p:tgtEl>
                                        <p:attrNameLst>
                                          <p:attrName>style.visibility</p:attrName>
                                        </p:attrNameLst>
                                      </p:cBhvr>
                                      <p:to>
                                        <p:strVal val="visible"/>
                                      </p:to>
                                    </p:set>
                                    <p:animEffect transition="in" filter="dissolve">
                                      <p:cBhvr>
                                        <p:cTn id="15" dur="2000"/>
                                        <p:tgtEl>
                                          <p:spTgt spid="11"/>
                                        </p:tgtEl>
                                      </p:cBhvr>
                                    </p:animEffect>
                                  </p:childTnLst>
                                </p:cTn>
                              </p:par>
                            </p:childTnLst>
                          </p:cTn>
                        </p:par>
                        <p:par>
                          <p:cTn id="16" fill="hold">
                            <p:stCondLst>
                              <p:cond delay="5900"/>
                            </p:stCondLst>
                            <p:childTnLst>
                              <p:par>
                                <p:cTn id="17" presetID="9" presetClass="entr" presetSubtype="0" fill="hold" nodeType="afterEffect">
                                  <p:stCondLst>
                                    <p:cond delay="200"/>
                                  </p:stCondLst>
                                  <p:childTnLst>
                                    <p:set>
                                      <p:cBhvr>
                                        <p:cTn id="18" dur="1" fill="hold">
                                          <p:stCondLst>
                                            <p:cond delay="0"/>
                                          </p:stCondLst>
                                        </p:cTn>
                                        <p:tgtEl>
                                          <p:spTgt spid="10"/>
                                        </p:tgtEl>
                                        <p:attrNameLst>
                                          <p:attrName>style.visibility</p:attrName>
                                        </p:attrNameLst>
                                      </p:cBhvr>
                                      <p:to>
                                        <p:strVal val="visible"/>
                                      </p:to>
                                    </p:set>
                                    <p:animEffect transition="in" filter="dissolve">
                                      <p:cBhvr>
                                        <p:cTn id="19" dur="2000"/>
                                        <p:tgtEl>
                                          <p:spTgt spid="10"/>
                                        </p:tgtEl>
                                      </p:cBhvr>
                                    </p:animEffect>
                                  </p:childTnLst>
                                </p:cTn>
                              </p:par>
                            </p:childTnLst>
                          </p:cTn>
                        </p:par>
                        <p:par>
                          <p:cTn id="20" fill="hold">
                            <p:stCondLst>
                              <p:cond delay="8100"/>
                            </p:stCondLst>
                            <p:childTnLst>
                              <p:par>
                                <p:cTn id="21" presetID="9" presetClass="entr" presetSubtype="0" fill="hold" nodeType="afterEffect">
                                  <p:stCondLst>
                                    <p:cond delay="200"/>
                                  </p:stCondLst>
                                  <p:childTnLst>
                                    <p:set>
                                      <p:cBhvr>
                                        <p:cTn id="22" dur="1" fill="hold">
                                          <p:stCondLst>
                                            <p:cond delay="0"/>
                                          </p:stCondLst>
                                        </p:cTn>
                                        <p:tgtEl>
                                          <p:spTgt spid="12"/>
                                        </p:tgtEl>
                                        <p:attrNameLst>
                                          <p:attrName>style.visibility</p:attrName>
                                        </p:attrNameLst>
                                      </p:cBhvr>
                                      <p:to>
                                        <p:strVal val="visible"/>
                                      </p:to>
                                    </p:set>
                                    <p:animEffect transition="in" filter="dissolve">
                                      <p:cBhvr>
                                        <p:cTn id="23"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Basics</a:t>
            </a:r>
            <a:endParaRPr lang="en-US" dirty="0"/>
          </a:p>
        </p:txBody>
      </p:sp>
      <p:sp>
        <p:nvSpPr>
          <p:cNvPr id="3" name="TextBox 2"/>
          <p:cNvSpPr txBox="1"/>
          <p:nvPr/>
        </p:nvSpPr>
        <p:spPr>
          <a:xfrm>
            <a:off x="1371600" y="1684866"/>
            <a:ext cx="9313334" cy="275460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i="1" dirty="0" err="1">
                <a:solidFill>
                  <a:srgbClr val="000000"/>
                </a:solidFill>
                <a:latin typeface="Arial"/>
                <a:cs typeface="Arial"/>
              </a:rPr>
              <a:t>Serverless</a:t>
            </a:r>
            <a:r>
              <a:rPr lang="en-US" sz="3200" dirty="0">
                <a:solidFill>
                  <a:srgbClr val="000000"/>
                </a:solidFill>
                <a:latin typeface="Arial"/>
                <a:cs typeface="Arial"/>
              </a:rPr>
              <a:t> interactive query service</a:t>
            </a:r>
          </a:p>
          <a:p>
            <a:pPr marL="457200" indent="-457200">
              <a:spcAft>
                <a:spcPts val="1800"/>
              </a:spcAft>
              <a:buFont typeface="Arial" charset="0"/>
              <a:buChar char="•"/>
            </a:pPr>
            <a:r>
              <a:rPr lang="en-US" sz="3200" dirty="0" err="1" smtClean="0">
                <a:solidFill>
                  <a:srgbClr val="000000"/>
                </a:solidFill>
                <a:latin typeface="Arial"/>
                <a:cs typeface="Arial"/>
              </a:rPr>
              <a:t>PrestoDB</a:t>
            </a:r>
            <a:r>
              <a:rPr lang="en-US" sz="3200" dirty="0" smtClean="0">
                <a:solidFill>
                  <a:srgbClr val="000000"/>
                </a:solidFill>
                <a:latin typeface="Arial"/>
                <a:cs typeface="Arial"/>
              </a:rPr>
              <a:t> (Facebook) implementation</a:t>
            </a:r>
          </a:p>
          <a:p>
            <a:pPr marL="457200" indent="-457200">
              <a:spcAft>
                <a:spcPts val="1800"/>
              </a:spcAft>
              <a:buFont typeface="Arial" charset="0"/>
              <a:buChar char="•"/>
            </a:pPr>
            <a:r>
              <a:rPr lang="en-US" sz="3200" dirty="0" smtClean="0">
                <a:solidFill>
                  <a:srgbClr val="000000"/>
                </a:solidFill>
                <a:latin typeface="Arial"/>
                <a:cs typeface="Arial"/>
              </a:rPr>
              <a:t>Works </a:t>
            </a:r>
            <a:r>
              <a:rPr lang="en-US" sz="3200" dirty="0">
                <a:solidFill>
                  <a:srgbClr val="000000"/>
                </a:solidFill>
                <a:latin typeface="Arial"/>
                <a:cs typeface="Arial"/>
              </a:rPr>
              <a:t>on data stored in </a:t>
            </a:r>
            <a:r>
              <a:rPr lang="en-US" sz="3200" dirty="0" smtClean="0">
                <a:solidFill>
                  <a:srgbClr val="000000"/>
                </a:solidFill>
                <a:latin typeface="Arial"/>
                <a:cs typeface="Arial"/>
              </a:rPr>
              <a:t>S3</a:t>
            </a:r>
          </a:p>
          <a:p>
            <a:pPr marL="914400" lvl="1" indent="-457200">
              <a:spcAft>
                <a:spcPts val="1800"/>
              </a:spcAft>
              <a:buFont typeface="Arial" charset="0"/>
              <a:buChar char="•"/>
            </a:pPr>
            <a:r>
              <a:rPr lang="en-US" sz="3200" dirty="0" smtClean="0">
                <a:solidFill>
                  <a:srgbClr val="000000"/>
                </a:solidFill>
                <a:latin typeface="Arial"/>
                <a:cs typeface="Arial"/>
              </a:rPr>
              <a:t>But is still quite fast</a:t>
            </a:r>
            <a:endParaRPr lang="en-US" sz="3200" dirty="0">
              <a:solidFill>
                <a:srgbClr val="000000"/>
              </a:solidFill>
              <a:latin typeface="Arial"/>
              <a:cs typeface="Arial"/>
            </a:endParaRPr>
          </a:p>
        </p:txBody>
      </p:sp>
    </p:spTree>
    <p:extLst>
      <p:ext uri="{BB962C8B-B14F-4D97-AF65-F5344CB8AC3E}">
        <p14:creationId xmlns:p14="http://schemas.microsoft.com/office/powerpoint/2010/main" val="61634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Basics</a:t>
            </a:r>
            <a:endParaRPr lang="en-US" dirty="0"/>
          </a:p>
        </p:txBody>
      </p:sp>
      <p:sp>
        <p:nvSpPr>
          <p:cNvPr id="3" name="TextBox 2"/>
          <p:cNvSpPr txBox="1"/>
          <p:nvPr/>
        </p:nvSpPr>
        <p:spPr>
          <a:xfrm>
            <a:off x="1371600" y="1684866"/>
            <a:ext cx="9313334" cy="373948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Use Apache Hive Data definition language (DDL)</a:t>
            </a:r>
          </a:p>
          <a:p>
            <a:pPr marL="457200" indent="-457200">
              <a:spcAft>
                <a:spcPts val="1800"/>
              </a:spcAft>
              <a:buFont typeface="Arial" charset="0"/>
              <a:buChar char="•"/>
            </a:pPr>
            <a:r>
              <a:rPr lang="en-US" sz="3200" dirty="0" smtClean="0">
                <a:solidFill>
                  <a:srgbClr val="000000"/>
                </a:solidFill>
                <a:latin typeface="Arial"/>
                <a:cs typeface="Arial"/>
              </a:rPr>
              <a:t>Supports ANSI SQL</a:t>
            </a:r>
          </a:p>
          <a:p>
            <a:pPr marL="457200" indent="-457200">
              <a:spcAft>
                <a:spcPts val="1800"/>
              </a:spcAft>
              <a:buFont typeface="Arial" charset="0"/>
              <a:buChar char="•"/>
            </a:pPr>
            <a:r>
              <a:rPr lang="en-US" sz="3200" dirty="0" smtClean="0">
                <a:solidFill>
                  <a:srgbClr val="000000"/>
                </a:solidFill>
                <a:latin typeface="Arial"/>
                <a:cs typeface="Arial"/>
              </a:rPr>
              <a:t>Pay as you go model (like Lambda)</a:t>
            </a:r>
          </a:p>
          <a:p>
            <a:pPr marL="914400" lvl="1" indent="-457200">
              <a:spcAft>
                <a:spcPts val="1800"/>
              </a:spcAft>
              <a:buFont typeface="Arial" charset="0"/>
              <a:buChar char="•"/>
            </a:pPr>
            <a:r>
              <a:rPr lang="en-US" sz="3200" dirty="0" smtClean="0">
                <a:solidFill>
                  <a:srgbClr val="000000"/>
                </a:solidFill>
                <a:latin typeface="Arial"/>
                <a:cs typeface="Arial"/>
              </a:rPr>
              <a:t>charges based on the amount of data scanned by the query. </a:t>
            </a:r>
          </a:p>
        </p:txBody>
      </p:sp>
    </p:spTree>
    <p:extLst>
      <p:ext uri="{BB962C8B-B14F-4D97-AF65-F5344CB8AC3E}">
        <p14:creationId xmlns:p14="http://schemas.microsoft.com/office/powerpoint/2010/main" val="339753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Concepts</a:t>
            </a:r>
            <a:endParaRPr lang="en-US" dirty="0"/>
          </a:p>
        </p:txBody>
      </p:sp>
      <p:sp>
        <p:nvSpPr>
          <p:cNvPr id="3" name="TextBox 2"/>
          <p:cNvSpPr txBox="1"/>
          <p:nvPr/>
        </p:nvSpPr>
        <p:spPr>
          <a:xfrm>
            <a:off x="1371600" y="1684866"/>
            <a:ext cx="9313334" cy="373948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Tables - Metadata </a:t>
            </a:r>
            <a:r>
              <a:rPr lang="en-US" sz="3200" dirty="0">
                <a:solidFill>
                  <a:srgbClr val="000000"/>
                </a:solidFill>
                <a:latin typeface="Arial"/>
                <a:cs typeface="Arial"/>
              </a:rPr>
              <a:t>that describes your data similar to traditional database tables. </a:t>
            </a:r>
          </a:p>
          <a:p>
            <a:pPr marL="457200" indent="-457200">
              <a:spcAft>
                <a:spcPts val="1800"/>
              </a:spcAft>
              <a:buFont typeface="Arial" charset="0"/>
              <a:buChar char="•"/>
            </a:pPr>
            <a:r>
              <a:rPr lang="en-US" sz="3200" dirty="0">
                <a:solidFill>
                  <a:srgbClr val="000000"/>
                </a:solidFill>
                <a:latin typeface="Arial"/>
                <a:cs typeface="Arial"/>
              </a:rPr>
              <a:t>Tables are like views. </a:t>
            </a:r>
          </a:p>
          <a:p>
            <a:pPr marL="914400" lvl="1" indent="-457200">
              <a:spcAft>
                <a:spcPts val="1800"/>
              </a:spcAft>
              <a:buFont typeface="Arial" charset="0"/>
              <a:buChar char="•"/>
            </a:pPr>
            <a:r>
              <a:rPr lang="en-US" sz="3200" dirty="0">
                <a:solidFill>
                  <a:srgbClr val="000000"/>
                </a:solidFill>
                <a:latin typeface="Arial"/>
                <a:cs typeface="Arial"/>
              </a:rPr>
              <a:t>For e.g. You can delete table definitions without impacting the underlying S3 data</a:t>
            </a:r>
          </a:p>
          <a:p>
            <a:pPr marL="457200" indent="-457200">
              <a:spcAft>
                <a:spcPts val="1800"/>
              </a:spcAft>
              <a:buFont typeface="Arial" charset="0"/>
              <a:buChar char="•"/>
            </a:pPr>
            <a:endParaRPr lang="en-US" sz="3200" dirty="0">
              <a:solidFill>
                <a:srgbClr val="000000"/>
              </a:solidFill>
              <a:latin typeface="Arial"/>
              <a:cs typeface="Arial"/>
            </a:endParaRPr>
          </a:p>
        </p:txBody>
      </p:sp>
    </p:spTree>
    <p:extLst>
      <p:ext uri="{BB962C8B-B14F-4D97-AF65-F5344CB8AC3E}">
        <p14:creationId xmlns:p14="http://schemas.microsoft.com/office/powerpoint/2010/main" val="701251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 </a:t>
            </a:r>
            <a:r>
              <a:rPr lang="en-US" dirty="0"/>
              <a:t>Concepts</a:t>
            </a:r>
          </a:p>
        </p:txBody>
      </p:sp>
      <p:sp>
        <p:nvSpPr>
          <p:cNvPr id="3" name="TextBox 2"/>
          <p:cNvSpPr txBox="1"/>
          <p:nvPr/>
        </p:nvSpPr>
        <p:spPr>
          <a:xfrm>
            <a:off x="1371600" y="1684866"/>
            <a:ext cx="9313334" cy="472437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Databases - Logical </a:t>
            </a:r>
            <a:r>
              <a:rPr lang="en-US" sz="3200" dirty="0">
                <a:solidFill>
                  <a:srgbClr val="000000"/>
                </a:solidFill>
                <a:latin typeface="Arial"/>
                <a:cs typeface="Arial"/>
              </a:rPr>
              <a:t>grouping of tables. </a:t>
            </a:r>
            <a:r>
              <a:rPr lang="en-US" sz="3200" dirty="0" smtClean="0">
                <a:solidFill>
                  <a:srgbClr val="000000"/>
                </a:solidFill>
                <a:latin typeface="Arial"/>
                <a:cs typeface="Arial"/>
              </a:rPr>
              <a:t>(catalog </a:t>
            </a:r>
            <a:r>
              <a:rPr lang="en-US" sz="3200" dirty="0">
                <a:solidFill>
                  <a:srgbClr val="000000"/>
                </a:solidFill>
                <a:latin typeface="Arial"/>
                <a:cs typeface="Arial"/>
              </a:rPr>
              <a:t>or a </a:t>
            </a:r>
            <a:r>
              <a:rPr lang="en-US" sz="3200" smtClean="0">
                <a:solidFill>
                  <a:srgbClr val="000000"/>
                </a:solidFill>
                <a:latin typeface="Arial"/>
                <a:cs typeface="Arial"/>
              </a:rPr>
              <a:t>namespace)</a:t>
            </a:r>
            <a:endParaRPr lang="en-US" sz="3200" dirty="0">
              <a:solidFill>
                <a:srgbClr val="000000"/>
              </a:solidFill>
              <a:latin typeface="Arial"/>
              <a:cs typeface="Arial"/>
            </a:endParaRPr>
          </a:p>
          <a:p>
            <a:pPr marL="457200" indent="-457200">
              <a:spcAft>
                <a:spcPts val="1800"/>
              </a:spcAft>
              <a:buFont typeface="Arial" charset="0"/>
              <a:buChar char="•"/>
            </a:pPr>
            <a:r>
              <a:rPr lang="en-US" sz="3200" dirty="0">
                <a:solidFill>
                  <a:srgbClr val="000000"/>
                </a:solidFill>
                <a:latin typeface="Arial"/>
                <a:cs typeface="Arial"/>
              </a:rPr>
              <a:t>**</a:t>
            </a:r>
            <a:r>
              <a:rPr lang="en-US" sz="3200" dirty="0" err="1">
                <a:solidFill>
                  <a:srgbClr val="000000"/>
                </a:solidFill>
                <a:latin typeface="Arial"/>
                <a:cs typeface="Arial"/>
              </a:rPr>
              <a:t>SerDe</a:t>
            </a:r>
            <a:r>
              <a:rPr lang="en-US" sz="3200" dirty="0">
                <a:solidFill>
                  <a:srgbClr val="000000"/>
                </a:solidFill>
                <a:latin typeface="Arial"/>
                <a:cs typeface="Arial"/>
              </a:rPr>
              <a:t>** - </a:t>
            </a:r>
            <a:r>
              <a:rPr lang="en-US" sz="3200" dirty="0" err="1">
                <a:solidFill>
                  <a:srgbClr val="000000"/>
                </a:solidFill>
                <a:latin typeface="Arial"/>
                <a:cs typeface="Arial"/>
              </a:rPr>
              <a:t>Serializer</a:t>
            </a:r>
            <a:r>
              <a:rPr lang="en-US" sz="3200" dirty="0">
                <a:solidFill>
                  <a:srgbClr val="000000"/>
                </a:solidFill>
                <a:latin typeface="Arial"/>
                <a:cs typeface="Arial"/>
              </a:rPr>
              <a:t>/</a:t>
            </a:r>
            <a:r>
              <a:rPr lang="en-US" sz="3200" dirty="0" err="1">
                <a:solidFill>
                  <a:srgbClr val="000000"/>
                </a:solidFill>
                <a:latin typeface="Arial"/>
                <a:cs typeface="Arial"/>
              </a:rPr>
              <a:t>Deserializer</a:t>
            </a:r>
            <a:r>
              <a:rPr lang="en-US" sz="3200" dirty="0">
                <a:solidFill>
                  <a:srgbClr val="000000"/>
                </a:solidFill>
                <a:latin typeface="Arial"/>
                <a:cs typeface="Arial"/>
              </a:rPr>
              <a:t> - libraries that tell Hive how to interpret data formats.</a:t>
            </a:r>
          </a:p>
          <a:p>
            <a:pPr marL="914400" lvl="1" indent="-457200">
              <a:spcAft>
                <a:spcPts val="1800"/>
              </a:spcAft>
              <a:buFont typeface="Arial" charset="0"/>
              <a:buChar char="•"/>
            </a:pPr>
            <a:r>
              <a:rPr lang="en-US" sz="3200" dirty="0" smtClean="0">
                <a:solidFill>
                  <a:srgbClr val="000000"/>
                </a:solidFill>
                <a:latin typeface="Arial"/>
                <a:cs typeface="Arial"/>
              </a:rPr>
              <a:t>Apache </a:t>
            </a:r>
            <a:r>
              <a:rPr lang="en-US" sz="3200" dirty="0">
                <a:solidFill>
                  <a:srgbClr val="000000"/>
                </a:solidFill>
                <a:latin typeface="Arial"/>
                <a:cs typeface="Arial"/>
              </a:rPr>
              <a:t>Web </a:t>
            </a:r>
            <a:r>
              <a:rPr lang="en-US" sz="3200" dirty="0" smtClean="0">
                <a:solidFill>
                  <a:srgbClr val="000000"/>
                </a:solidFill>
                <a:latin typeface="Arial"/>
                <a:cs typeface="Arial"/>
              </a:rPr>
              <a:t>Logs, CSV, JSON, ORC (Optimized Row Columnar) </a:t>
            </a:r>
            <a:r>
              <a:rPr lang="en-US" sz="3200" dirty="0" err="1" smtClean="0">
                <a:solidFill>
                  <a:srgbClr val="000000"/>
                </a:solidFill>
                <a:latin typeface="Arial"/>
                <a:cs typeface="Arial"/>
              </a:rPr>
              <a:t>etc</a:t>
            </a:r>
            <a:endParaRPr lang="en-US" sz="3200" dirty="0" smtClean="0">
              <a:solidFill>
                <a:srgbClr val="000000"/>
              </a:solidFill>
              <a:latin typeface="Arial"/>
              <a:cs typeface="Arial"/>
            </a:endParaRPr>
          </a:p>
          <a:p>
            <a:pPr marL="914400" lvl="1" indent="-457200">
              <a:spcAft>
                <a:spcPts val="1800"/>
              </a:spcAft>
              <a:buFont typeface="Arial" charset="0"/>
              <a:buChar char="•"/>
            </a:pPr>
            <a:r>
              <a:rPr lang="en-US" sz="3200" dirty="0" smtClean="0">
                <a:solidFill>
                  <a:srgbClr val="000000"/>
                </a:solidFill>
                <a:latin typeface="Arial"/>
                <a:cs typeface="Arial"/>
              </a:rPr>
              <a:t>Data can also be compressed in GZIP to save costs </a:t>
            </a:r>
            <a:endParaRPr lang="en-US" sz="3200" dirty="0">
              <a:solidFill>
                <a:srgbClr val="000000"/>
              </a:solidFill>
              <a:latin typeface="Arial"/>
              <a:cs typeface="Arial"/>
            </a:endParaRPr>
          </a:p>
        </p:txBody>
      </p:sp>
    </p:spTree>
    <p:extLst>
      <p:ext uri="{BB962C8B-B14F-4D97-AF65-F5344CB8AC3E}">
        <p14:creationId xmlns:p14="http://schemas.microsoft.com/office/powerpoint/2010/main" val="1666814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Limitations</a:t>
            </a:r>
            <a:endParaRPr lang="en-US" dirty="0"/>
          </a:p>
        </p:txBody>
      </p:sp>
      <p:sp>
        <p:nvSpPr>
          <p:cNvPr id="3" name="TextBox 2"/>
          <p:cNvSpPr txBox="1"/>
          <p:nvPr/>
        </p:nvSpPr>
        <p:spPr>
          <a:xfrm>
            <a:off x="1371600" y="1684866"/>
            <a:ext cx="9313334" cy="2785378"/>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a:solidFill>
                  <a:srgbClr val="000000"/>
                </a:solidFill>
                <a:latin typeface="Arial"/>
                <a:cs typeface="Arial"/>
              </a:rPr>
              <a:t>No support for transactions. (This includes any transactions found in Hive or Presto</a:t>
            </a:r>
            <a:r>
              <a:rPr lang="en-US" sz="3200" dirty="0" smtClean="0">
                <a:solidFill>
                  <a:srgbClr val="000000"/>
                </a:solidFill>
                <a:latin typeface="Arial"/>
                <a:cs typeface="Arial"/>
              </a:rPr>
              <a:t>)</a:t>
            </a:r>
          </a:p>
          <a:p>
            <a:pPr marL="457200" indent="-457200">
              <a:spcAft>
                <a:spcPts val="1800"/>
              </a:spcAft>
              <a:buFont typeface="Arial" charset="0"/>
              <a:buChar char="•"/>
            </a:pPr>
            <a:r>
              <a:rPr lang="en-US" sz="3200" dirty="0" smtClean="0">
                <a:solidFill>
                  <a:srgbClr val="000000"/>
                </a:solidFill>
                <a:latin typeface="Arial"/>
                <a:cs typeface="Arial"/>
              </a:rPr>
              <a:t>When you create, update, or delete tables, those operations are guaranteed ACID-compliant.</a:t>
            </a:r>
          </a:p>
        </p:txBody>
      </p:sp>
    </p:spTree>
    <p:extLst>
      <p:ext uri="{BB962C8B-B14F-4D97-AF65-F5344CB8AC3E}">
        <p14:creationId xmlns:p14="http://schemas.microsoft.com/office/powerpoint/2010/main" val="992028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Athena Limitations</a:t>
            </a:r>
            <a:endParaRPr lang="en-US" dirty="0"/>
          </a:p>
        </p:txBody>
      </p:sp>
      <p:sp>
        <p:nvSpPr>
          <p:cNvPr id="3" name="TextBox 2"/>
          <p:cNvSpPr txBox="1"/>
          <p:nvPr/>
        </p:nvSpPr>
        <p:spPr>
          <a:xfrm>
            <a:off x="1371600" y="1684866"/>
            <a:ext cx="9313334" cy="3508653"/>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spcAft>
                <a:spcPts val="1800"/>
              </a:spcAft>
              <a:buFont typeface="Arial" charset="0"/>
              <a:buChar char="•"/>
            </a:pPr>
            <a:r>
              <a:rPr lang="en-US" sz="3200" dirty="0" smtClean="0">
                <a:solidFill>
                  <a:srgbClr val="000000"/>
                </a:solidFill>
                <a:latin typeface="Arial"/>
                <a:cs typeface="Arial"/>
              </a:rPr>
              <a:t>Limited to 2 AWS regions</a:t>
            </a:r>
          </a:p>
          <a:p>
            <a:pPr marL="914400" lvl="1" indent="-457200">
              <a:spcAft>
                <a:spcPts val="1800"/>
              </a:spcAft>
              <a:buFont typeface="Arial" charset="0"/>
              <a:buChar char="•"/>
            </a:pPr>
            <a:r>
              <a:rPr lang="en-US" sz="3200" dirty="0">
                <a:solidFill>
                  <a:srgbClr val="000000"/>
                </a:solidFill>
                <a:latin typeface="Arial"/>
                <a:cs typeface="Arial"/>
              </a:rPr>
              <a:t>You can use Athena to query underlying Amazon S3 bucket data that's in a different region from the region where you initiate the query</a:t>
            </a:r>
            <a:r>
              <a:rPr lang="en-US" sz="3200" dirty="0" smtClean="0">
                <a:solidFill>
                  <a:srgbClr val="000000"/>
                </a:solidFill>
                <a:latin typeface="Arial"/>
                <a:cs typeface="Arial"/>
              </a:rPr>
              <a:t>.</a:t>
            </a:r>
            <a:endParaRPr lang="en-US" sz="3200" dirty="0">
              <a:solidFill>
                <a:srgbClr val="000000"/>
              </a:solidFill>
              <a:latin typeface="Arial"/>
              <a:cs typeface="Arial"/>
            </a:endParaRPr>
          </a:p>
          <a:p>
            <a:pPr marL="457200" indent="-457200">
              <a:spcAft>
                <a:spcPts val="1800"/>
              </a:spcAft>
              <a:buFont typeface="Arial" charset="0"/>
              <a:buChar char="•"/>
            </a:pPr>
            <a:r>
              <a:rPr lang="en-US" sz="3200" dirty="0">
                <a:solidFill>
                  <a:srgbClr val="000000"/>
                </a:solidFill>
                <a:latin typeface="Arial"/>
                <a:cs typeface="Arial"/>
              </a:rPr>
              <a:t>API/SDK support (Limited to JDBC driver</a:t>
            </a:r>
            <a:r>
              <a:rPr lang="en-US" sz="3200" dirty="0" smtClean="0">
                <a:solidFill>
                  <a:srgbClr val="000000"/>
                </a:solidFill>
                <a:latin typeface="Arial"/>
                <a:cs typeface="Arial"/>
              </a:rPr>
              <a:t>)</a:t>
            </a:r>
            <a:endParaRPr lang="en-US" sz="3200" dirty="0">
              <a:solidFill>
                <a:srgbClr val="000000"/>
              </a:solidFill>
              <a:latin typeface="Arial"/>
              <a:cs typeface="Arial"/>
            </a:endParaRPr>
          </a:p>
        </p:txBody>
      </p:sp>
    </p:spTree>
    <p:extLst>
      <p:ext uri="{BB962C8B-B14F-4D97-AF65-F5344CB8AC3E}">
        <p14:creationId xmlns:p14="http://schemas.microsoft.com/office/powerpoint/2010/main" val="886270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majorFont>
      <a:minorFont>
        <a:latin typeface="Franklin Gothic Book" panose="020B0503020102020204"/>
        <a:ea typeface=""/>
        <a:cs typeface=""/>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9487</TotalTime>
  <Words>423</Words>
  <Application>Microsoft Macintosh PowerPoint</Application>
  <PresentationFormat>Widescreen</PresentationFormat>
  <Paragraphs>68</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Franklin Gothic Book</vt:lpstr>
      <vt:lpstr>Crop</vt:lpstr>
      <vt:lpstr>  AWS ATHENA</vt:lpstr>
      <vt:lpstr>PowerPoint Presentation</vt:lpstr>
      <vt:lpstr>PowerPoint Presentation</vt:lpstr>
      <vt:lpstr>Athena - Basics</vt:lpstr>
      <vt:lpstr>Athena - Basics</vt:lpstr>
      <vt:lpstr>Athena – Concepts</vt:lpstr>
      <vt:lpstr>Athena – Concepts</vt:lpstr>
      <vt:lpstr>Athena Limitations</vt:lpstr>
      <vt:lpstr>Athena Limitations</vt:lpstr>
      <vt:lpstr>Athena – Use cases</vt:lpstr>
      <vt:lpstr>Athena – Use cases</vt:lpstr>
      <vt:lpstr>Athena – Use cases</vt:lpstr>
      <vt:lpstr>Athena – Use cases</vt:lpstr>
      <vt:lpstr>PowerPoint Presentation</vt:lpstr>
      <vt:lpstr>Athena – Takeaways</vt:lpstr>
      <vt:lpstr>PowerPoint Presentation</vt:lpstr>
      <vt:lpstr>References &amp; Links</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INIT</dc:title>
  <dc:creator>Sriram Rajan</dc:creator>
  <cp:lastModifiedBy>Sri Rajan</cp:lastModifiedBy>
  <cp:revision>202</cp:revision>
  <cp:lastPrinted>2015-08-25T12:04:22Z</cp:lastPrinted>
  <dcterms:created xsi:type="dcterms:W3CDTF">2015-05-31T20:08:06Z</dcterms:created>
  <dcterms:modified xsi:type="dcterms:W3CDTF">2017-02-14T10:11:20Z</dcterms:modified>
</cp:coreProperties>
</file>

<file path=docProps/thumbnail.jpeg>
</file>